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handoutMasterIdLst>
    <p:handoutMasterId r:id="rId28"/>
  </p:handoutMasterIdLst>
  <p:sldIdLst>
    <p:sldId id="256" r:id="rId2"/>
    <p:sldId id="265" r:id="rId3"/>
    <p:sldId id="281" r:id="rId4"/>
    <p:sldId id="279" r:id="rId5"/>
    <p:sldId id="278" r:id="rId6"/>
    <p:sldId id="290" r:id="rId7"/>
    <p:sldId id="302" r:id="rId8"/>
    <p:sldId id="280" r:id="rId9"/>
    <p:sldId id="294" r:id="rId10"/>
    <p:sldId id="295" r:id="rId11"/>
    <p:sldId id="296" r:id="rId12"/>
    <p:sldId id="297" r:id="rId13"/>
    <p:sldId id="298" r:id="rId14"/>
    <p:sldId id="282" r:id="rId15"/>
    <p:sldId id="299" r:id="rId16"/>
    <p:sldId id="300" r:id="rId17"/>
    <p:sldId id="283" r:id="rId18"/>
    <p:sldId id="287" r:id="rId19"/>
    <p:sldId id="288" r:id="rId20"/>
    <p:sldId id="289" r:id="rId21"/>
    <p:sldId id="301" r:id="rId22"/>
    <p:sldId id="273" r:id="rId23"/>
    <p:sldId id="277" r:id="rId24"/>
    <p:sldId id="291" r:id="rId25"/>
    <p:sldId id="276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>
      <p:cViewPr varScale="1">
        <p:scale>
          <a:sx n="83" d="100"/>
          <a:sy n="83" d="100"/>
        </p:scale>
        <p:origin x="686" y="77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2838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2B48F5-BACC-47D6-A0F7-82FBF9C6BC85}" type="datetimeFigureOut">
              <a:rPr lang="en-US"/>
              <a:t>11/4/2024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ACAF8E-318A-4EFE-8633-D9E72ABCE0E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065597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B1CD00-5424-4675-AB18-2C419B060449}" type="datetimeFigureOut">
              <a:rPr lang="en-US"/>
              <a:t>11/4/2024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E2CF44-2B13-41B4-A334-1CDF534EEBB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453856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gray">
          <a:xfrm>
            <a:off x="0" y="2825016"/>
            <a:ext cx="12188952" cy="3180930"/>
          </a:xfrm>
          <a:prstGeom prst="rect">
            <a:avLst/>
          </a:prstGeom>
          <a:solidFill>
            <a:schemeClr val="bg1">
              <a:lumMod val="85000"/>
              <a:lumOff val="1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 userDrawn="1"/>
        </p:nvSpPr>
        <p:spPr bwMode="black">
          <a:xfrm>
            <a:off x="0" y="3075709"/>
            <a:ext cx="12188952" cy="26392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white">
          <a:xfrm>
            <a:off x="1066800" y="3165763"/>
            <a:ext cx="10058400" cy="1711037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white">
          <a:xfrm>
            <a:off x="1066800" y="4953000"/>
            <a:ext cx="10058400" cy="6858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D9645-CD5B-440E-9A8B-39CDE84F129B}" type="datetime1">
              <a:rPr lang="en-US" smtClean="0"/>
              <a:t>11/4/2024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57199"/>
            <a:ext cx="1943100" cy="56388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4000" y="457199"/>
            <a:ext cx="7048500" cy="56388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2B2B0-384C-40F3-8A66-418BC9814F84}" type="datetime1">
              <a:rPr lang="en-US" smtClean="0"/>
              <a:t>11/4/2024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9164C-8B0C-4ED2-B5A4-5218BDC690BE}" type="datetime1">
              <a:rPr lang="en-US" smtClean="0"/>
              <a:t>11/4/2024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1828800"/>
            <a:ext cx="9144000" cy="2743200"/>
          </a:xfrm>
        </p:spPr>
        <p:txBody>
          <a:bodyPr anchor="b">
            <a:normAutofit/>
          </a:bodyPr>
          <a:lstStyle>
            <a:lvl1pPr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0" y="4589463"/>
            <a:ext cx="9144000" cy="1506537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067780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0" y="1825625"/>
            <a:ext cx="4343400" cy="42703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4600" y="1825625"/>
            <a:ext cx="4343400" cy="42703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7FEB5E-E748-4EEB-836B-A96D3416E425}" type="datetime1">
              <a:rPr lang="en-US" smtClean="0"/>
              <a:t>11/4/2024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7048" y="1828800"/>
            <a:ext cx="4343400" cy="68580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7048" y="2514600"/>
            <a:ext cx="4343400" cy="35814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27648" y="1828800"/>
            <a:ext cx="4343400" cy="68580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27648" y="2514600"/>
            <a:ext cx="4343400" cy="35814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C5D5D-467A-45AB-8F58-95796F898462}" type="datetime1">
              <a:rPr lang="en-US" smtClean="0"/>
              <a:t>11/4/2024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FB3AF-22CE-496A-A812-5B75D90ABF65}" type="datetime1">
              <a:rPr lang="en-US" smtClean="0"/>
              <a:t>11/4/2024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50916-DFAA-4BCE-9E43-2DEA31CE524D}" type="datetime1">
              <a:rPr lang="en-US" smtClean="0"/>
              <a:t>11/4/2024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02587" y="1600200"/>
            <a:ext cx="3122613" cy="1828800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0412" y="762000"/>
            <a:ext cx="6400800" cy="5334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001039" y="3429000"/>
            <a:ext cx="3124161" cy="18288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E1C23-2989-47E7-99E0-3501FBCB09FE}" type="datetime1">
              <a:rPr lang="en-US" smtClean="0"/>
              <a:t>11/4/2024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97952" y="1600200"/>
            <a:ext cx="3127248" cy="1828800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781251" y="777240"/>
            <a:ext cx="6400800" cy="5303520"/>
          </a:xfrm>
        </p:spPr>
        <p:txBody>
          <a:bodyPr tIns="4572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97952" y="3429000"/>
            <a:ext cx="3127248" cy="18288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Rectangle 7" descr="An empty placeholder to add an image. Click on the placeholder and select the image that you wish to add."/>
          <p:cNvSpPr/>
          <p:nvPr userDrawn="1"/>
        </p:nvSpPr>
        <p:spPr bwMode="blackWhite">
          <a:xfrm>
            <a:off x="644091" y="640080"/>
            <a:ext cx="6675120" cy="5577840"/>
          </a:xfrm>
          <a:prstGeom prst="rect">
            <a:avLst/>
          </a:prstGeom>
          <a:solidFill>
            <a:srgbClr val="000000"/>
          </a:solidFill>
          <a:ln w="101600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B3EFC-1944-4F2A-9CDF-0F8AC6B64E9F}" type="datetime1">
              <a:rPr lang="en-US" smtClean="0"/>
              <a:t>11/4/2024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2497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4000" y="457200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0" y="1828800"/>
            <a:ext cx="9144000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4000" y="6362700"/>
            <a:ext cx="6881553" cy="2571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10600" y="6362700"/>
            <a:ext cx="990600" cy="2571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85000"/>
                  </a:schemeClr>
                </a:solidFill>
              </a:defRPr>
            </a:lvl1pPr>
          </a:lstStyle>
          <a:p>
            <a:fld id="{96594FA1-DABC-4DF8-A51D-84E984E56F92}" type="datetime1">
              <a:rPr lang="en-US" smtClean="0"/>
              <a:t>11/4/2024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29800" y="6362700"/>
            <a:ext cx="838200" cy="2571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85000"/>
                  </a:schemeClr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Font typeface="Arial" pitchFamily="34" charset="0"/>
        <a:buChar char="•"/>
        <a:defRPr sz="20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1pPr>
      <a:lvl2pPr marL="59436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itchFamily="34" charset="0"/>
        <a:buChar char="•"/>
        <a:defRPr sz="18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3pPr>
      <a:lvl4pPr marL="12344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4pPr>
      <a:lvl5pPr marL="150876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5pPr>
      <a:lvl6pPr marL="178308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33172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6060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shishps1/awesome-low-level-design" TargetMode="External"/><Relationship Id="rId2" Type="http://schemas.openxmlformats.org/officeDocument/2006/relationships/hyperlink" Target="https://github.com/donnemartin/system-design-primer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sindresorhus/awesome?tab=readme-ov-file" TargetMode="External"/><Relationship Id="rId4" Type="http://schemas.openxmlformats.org/officeDocument/2006/relationships/hyperlink" Target="https://github.com/DovAmir/awesome-design-patterns" TargetMode="Externa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mailto:damlet@uwindsor.ca" TargetMode="Externa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Low Level System Design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 Tanmay Damle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24538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835B4E0-7A2C-E0B0-D6D4-CACA62CCBE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8127" y="1366549"/>
            <a:ext cx="5515745" cy="4124901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098EFDC-2E7E-368C-AAEF-8CF2B163AF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3036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48008BF-62F2-8F66-9FF8-AE7ABB04F3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9731" y="499653"/>
            <a:ext cx="7792537" cy="5858693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C15D35-C749-94A8-9674-0D5C46437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3569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30FD5F-CD56-CEE2-192B-97CD8907CB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Why build a Design System?. At Blinkit (formerly Grofers), things… | by  Gaurav Jamini | Lambda by Blinkit">
            <a:extLst>
              <a:ext uri="{FF2B5EF4-FFF2-40B4-BE49-F238E27FC236}">
                <a16:creationId xmlns:a16="http://schemas.microsoft.com/office/drawing/2014/main" id="{13861D6C-34E8-DC5E-98C2-C2B0C3717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3388" y="0"/>
            <a:ext cx="87836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05B231E-C5CA-3E69-0683-0D5417232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714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F87A70-7637-C3A9-EBCC-F005C51678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10 Things No One Told Me About Design Systems | Indeed Design">
            <a:extLst>
              <a:ext uri="{FF2B5EF4-FFF2-40B4-BE49-F238E27FC236}">
                <a16:creationId xmlns:a16="http://schemas.microsoft.com/office/drawing/2014/main" id="{EA71D0C1-0157-54FC-4ABD-3BFB459D82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A29F851-CD39-5633-883D-E87B5343E1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5918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D62E2-A017-F13B-C38F-A25AE77C7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High Level V/s Low Level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0AD6EB-57C5-DB91-F7F3-E832BCB6CA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0" y="1828800"/>
            <a:ext cx="9144000" cy="952128"/>
          </a:xfrm>
        </p:spPr>
        <p:txBody>
          <a:bodyPr/>
          <a:lstStyle/>
          <a:p>
            <a:r>
              <a:rPr lang="en-US" dirty="0"/>
              <a:t>High Level – Closer to Specification</a:t>
            </a:r>
          </a:p>
          <a:p>
            <a:r>
              <a:rPr lang="en-US" dirty="0"/>
              <a:t>Low Level – Closer to Implementation</a:t>
            </a:r>
            <a:endParaRPr lang="en-IN" dirty="0"/>
          </a:p>
        </p:txBody>
      </p:sp>
      <p:pic>
        <p:nvPicPr>
          <p:cNvPr id="2052" name="Picture 4" descr="HLD vs LLD. From Macro to Micro: Creating design… | by Jason Clarke | Medium">
            <a:extLst>
              <a:ext uri="{FF2B5EF4-FFF2-40B4-BE49-F238E27FC236}">
                <a16:creationId xmlns:a16="http://schemas.microsoft.com/office/drawing/2014/main" id="{214255A2-8289-78F7-EE1E-765E5F96FE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3772" y="2777232"/>
            <a:ext cx="4104456" cy="3763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442366-ADDB-A30D-1617-07DB4C8A07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7201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Low-level vs High-level : r/ProgrammerHumor">
            <a:extLst>
              <a:ext uri="{FF2B5EF4-FFF2-40B4-BE49-F238E27FC236}">
                <a16:creationId xmlns:a16="http://schemas.microsoft.com/office/drawing/2014/main" id="{A527B1EE-722D-F005-8FA8-4953027CD0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9476" y="635933"/>
            <a:ext cx="9433048" cy="5586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60E3DF-9B7F-0871-56F3-B136795FF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483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Let's kill the design vs. implementation memes. | by Camille Oudinot |  Medium">
            <a:extLst>
              <a:ext uri="{FF2B5EF4-FFF2-40B4-BE49-F238E27FC236}">
                <a16:creationId xmlns:a16="http://schemas.microsoft.com/office/drawing/2014/main" id="{53F957D3-9479-3C8F-6199-807EC28EA7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46138"/>
            <a:ext cx="12192000" cy="5164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BAF486-30CF-0EE4-D448-21B918C7F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7909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8E4BDB-E977-D152-62D9-3927B9C4B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Low Level System Design Concepts</a:t>
            </a:r>
            <a:endParaRPr lang="en-IN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841966EC-49C7-5D9A-FA3A-5FE2A7C35FE2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2855640" y="2132856"/>
            <a:ext cx="6480720" cy="39703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2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Scalability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Load Balancing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Caching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Database Design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Data Partitioning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Microservices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High Availability and Fault Tolerance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Security and Authentication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APIs (REST/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GraphQL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Latency and Throughput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Redundancy and Backup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Content Delivery Networks (CDNs)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API Gateways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Data Flow and Pipeline Design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Stateless vs. Stateful Systems 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Concurrency and Parallelism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Monitoring and Logging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06B717-C4CC-521A-1270-34865384C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2580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E459C6-5B5A-2425-86A8-88457F6F51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4FB45-6D70-8FC1-10BE-6E6A87FAA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UML Diagrams</a:t>
            </a:r>
            <a:endParaRPr lang="en-IN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5C06E3-4668-6CC9-DDCC-7401F8442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18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26614A-8F48-356C-8CC4-D68141DF42BA}"/>
              </a:ext>
            </a:extLst>
          </p:cNvPr>
          <p:cNvSpPr txBox="1"/>
          <p:nvPr/>
        </p:nvSpPr>
        <p:spPr>
          <a:xfrm>
            <a:off x="7403326" y="5698608"/>
            <a:ext cx="1982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Flow Diagram</a:t>
            </a:r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E71C81-9BEA-69B8-1B04-00F7CE36F71D}"/>
              </a:ext>
            </a:extLst>
          </p:cNvPr>
          <p:cNvSpPr txBox="1"/>
          <p:nvPr/>
        </p:nvSpPr>
        <p:spPr>
          <a:xfrm>
            <a:off x="2311272" y="5698608"/>
            <a:ext cx="19024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 Case Diagram</a:t>
            </a:r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1B41DDF-7673-7040-D485-0B09F5F210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5048" y="1772367"/>
            <a:ext cx="4083699" cy="378301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99EBCDE-7327-5FF2-1839-2E13481056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9880" y="1824129"/>
            <a:ext cx="4358936" cy="362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7402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81F660-5C00-3EAE-D3C3-EB9BE45643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87C12A-F91B-6CB8-6E52-C970DB6A7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112628"/>
          </a:xfrm>
        </p:spPr>
        <p:txBody>
          <a:bodyPr/>
          <a:lstStyle/>
          <a:p>
            <a:pPr algn="ctr"/>
            <a:r>
              <a:rPr lang="en-US" b="1" dirty="0"/>
              <a:t>UML Diagrams</a:t>
            </a:r>
            <a:endParaRPr lang="en-IN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6482C6-3FBA-4B9E-71D1-444517429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19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D4D294-73CF-2B1F-DD6C-E360ED06E98D}"/>
              </a:ext>
            </a:extLst>
          </p:cNvPr>
          <p:cNvSpPr txBox="1"/>
          <p:nvPr/>
        </p:nvSpPr>
        <p:spPr>
          <a:xfrm>
            <a:off x="7073611" y="5964788"/>
            <a:ext cx="26938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Entity Relationship Diagram</a:t>
            </a:r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B06CCF-B076-4D01-3C2D-300CFF6F1F24}"/>
              </a:ext>
            </a:extLst>
          </p:cNvPr>
          <p:cNvSpPr txBox="1"/>
          <p:nvPr/>
        </p:nvSpPr>
        <p:spPr>
          <a:xfrm>
            <a:off x="2051749" y="5964788"/>
            <a:ext cx="1719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Activity Diagram</a:t>
            </a: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532A4DB-2979-E266-E97A-0C743DC176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9839" y="1655499"/>
            <a:ext cx="3463522" cy="422777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8E8F2D4-297E-9FFB-2054-013DAA72F7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5387" y="1935142"/>
            <a:ext cx="5430326" cy="3668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769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  <a:endParaRPr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SDLC</a:t>
            </a:r>
          </a:p>
          <a:p>
            <a:r>
              <a:rPr lang="en-US" dirty="0"/>
              <a:t>Object Oriented Design</a:t>
            </a:r>
          </a:p>
          <a:p>
            <a:r>
              <a:rPr lang="en-US" dirty="0"/>
              <a:t>Coding Principles (SOLID &amp; CUPID)</a:t>
            </a:r>
          </a:p>
          <a:p>
            <a:r>
              <a:rPr lang="en-US" dirty="0"/>
              <a:t>Design Patterns</a:t>
            </a:r>
          </a:p>
          <a:p>
            <a:r>
              <a:rPr lang="en-US" dirty="0"/>
              <a:t>What is System Design ?</a:t>
            </a:r>
          </a:p>
          <a:p>
            <a:r>
              <a:rPr lang="en-US" dirty="0"/>
              <a:t>High Level v/s Low Level System Design</a:t>
            </a:r>
          </a:p>
          <a:p>
            <a:r>
              <a:rPr lang="en-US" dirty="0"/>
              <a:t>LLD Concepts</a:t>
            </a:r>
          </a:p>
          <a:p>
            <a:r>
              <a:rPr lang="en-US" dirty="0"/>
              <a:t>Resources</a:t>
            </a:r>
          </a:p>
          <a:p>
            <a:endParaRPr lang="en-US" dirty="0"/>
          </a:p>
        </p:txBody>
      </p:sp>
      <p:pic>
        <p:nvPicPr>
          <p:cNvPr id="6150" name="Picture 6" descr="65,800+ Meeting Agenda Stock Illustrations, Royalty-Free Vector Graphics &amp;  Clip Art - iStock | Meeting, Business meeting, Agenda">
            <a:extLst>
              <a:ext uri="{FF2B5EF4-FFF2-40B4-BE49-F238E27FC236}">
                <a16:creationId xmlns:a16="http://schemas.microsoft.com/office/drawing/2014/main" id="{2BA0C17F-3270-7F16-714A-432FD0EA3F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6160" y="1028700"/>
            <a:ext cx="3562973" cy="426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6AC2F5-0B4D-8BEC-1CAF-D36D3DFB79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8263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D57F6A-0E82-6F09-D257-67ED2F7075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449E8-205F-5F5D-3384-950E6D3AA2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112628"/>
          </a:xfrm>
        </p:spPr>
        <p:txBody>
          <a:bodyPr/>
          <a:lstStyle/>
          <a:p>
            <a:pPr algn="ctr"/>
            <a:r>
              <a:rPr lang="en-US" b="1" dirty="0"/>
              <a:t>UML Diagrams</a:t>
            </a:r>
            <a:endParaRPr lang="en-IN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605541-1F91-D63F-34EE-315979E6C1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20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354019-BA97-1F3A-01EF-A5A80E8FF269}"/>
              </a:ext>
            </a:extLst>
          </p:cNvPr>
          <p:cNvSpPr txBox="1"/>
          <p:nvPr/>
        </p:nvSpPr>
        <p:spPr>
          <a:xfrm>
            <a:off x="7819335" y="5883274"/>
            <a:ext cx="1519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Class Diagram</a:t>
            </a:r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A99E3D-BF94-6A90-0E33-6DD5CE7E826F}"/>
              </a:ext>
            </a:extLst>
          </p:cNvPr>
          <p:cNvSpPr txBox="1"/>
          <p:nvPr/>
        </p:nvSpPr>
        <p:spPr>
          <a:xfrm>
            <a:off x="2460186" y="5883274"/>
            <a:ext cx="1283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Wireframes</a:t>
            </a:r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BB71F02-0CFE-6B5D-EF50-D5FADF23C0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113" y="1731146"/>
            <a:ext cx="4161830" cy="378240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FCD9568-6602-9309-388F-A355ACA027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4340" y="1731146"/>
            <a:ext cx="5353371" cy="3782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8000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D25867-5380-933E-DD47-462F472F1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279A82-21D2-143A-4A65-2B9A567F79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>
                <a:hlinkClick r:id="rId2"/>
              </a:rPr>
              <a:t>https://github.com/donnemartin/system-design-primer</a:t>
            </a:r>
            <a:endParaRPr lang="en-IN" dirty="0"/>
          </a:p>
          <a:p>
            <a:r>
              <a:rPr lang="en-IN" dirty="0">
                <a:hlinkClick r:id="rId3"/>
              </a:rPr>
              <a:t>https://github.com/ashishps1/awesome-low-level-design</a:t>
            </a:r>
            <a:endParaRPr lang="en-IN" dirty="0"/>
          </a:p>
          <a:p>
            <a:r>
              <a:rPr lang="en-IN" dirty="0">
                <a:hlinkClick r:id="rId4"/>
              </a:rPr>
              <a:t>https://github.com/DovAmir/awesome-design-patterns</a:t>
            </a:r>
            <a:endParaRPr lang="en-IN" dirty="0"/>
          </a:p>
          <a:p>
            <a:r>
              <a:rPr lang="en-IN" dirty="0">
                <a:hlinkClick r:id="rId5"/>
              </a:rPr>
              <a:t>https://github.com/sindresorhus/awesome?tab=readme-ov-file</a:t>
            </a:r>
            <a:endParaRPr lang="en-IN" dirty="0"/>
          </a:p>
          <a:p>
            <a:r>
              <a:rPr lang="en-IN" dirty="0"/>
              <a:t>Do Projects !</a:t>
            </a:r>
          </a:p>
          <a:p>
            <a:r>
              <a:rPr lang="en-IN" dirty="0"/>
              <a:t>Think about Ideas and make system design </a:t>
            </a:r>
          </a:p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AEDD21-EE81-EF24-E07A-9F63F0938A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82231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3">
            <a:extLst>
              <a:ext uri="{FF2B5EF4-FFF2-40B4-BE49-F238E27FC236}">
                <a16:creationId xmlns:a16="http://schemas.microsoft.com/office/drawing/2014/main" id="{88AC1F19-26F7-09D3-1AAC-2903C0FA35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6710" y="1400567"/>
            <a:ext cx="4518577" cy="475135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00E1ED5-3F98-6E8D-B3A7-615EC983645E}"/>
              </a:ext>
            </a:extLst>
          </p:cNvPr>
          <p:cNvSpPr txBox="1">
            <a:spLocks/>
          </p:cNvSpPr>
          <p:nvPr/>
        </p:nvSpPr>
        <p:spPr>
          <a:xfrm>
            <a:off x="515379" y="532635"/>
            <a:ext cx="11161240" cy="86409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dirty="0">
                <a:solidFill>
                  <a:schemeClr val="tx1"/>
                </a:solidFill>
              </a:rPr>
              <a:t>Shameless Self Promotion - I</a:t>
            </a:r>
            <a:endParaRPr lang="en-IN" sz="5400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77C7DC-AB98-1095-C691-D3B1783B23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1808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E2DA56-4D35-F9E3-615C-50FE1401BE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qr code with a cat logo&#10;&#10;Description automatically generated">
            <a:extLst>
              <a:ext uri="{FF2B5EF4-FFF2-40B4-BE49-F238E27FC236}">
                <a16:creationId xmlns:a16="http://schemas.microsoft.com/office/drawing/2014/main" id="{F34D1AE6-A1FE-A779-A1B8-88E55270DB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0734" y="1340768"/>
            <a:ext cx="4290530" cy="429053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40AB0ABE-8FEC-F3B7-7444-CB1DE357E298}"/>
              </a:ext>
            </a:extLst>
          </p:cNvPr>
          <p:cNvSpPr txBox="1">
            <a:spLocks/>
          </p:cNvSpPr>
          <p:nvPr/>
        </p:nvSpPr>
        <p:spPr>
          <a:xfrm>
            <a:off x="515379" y="476672"/>
            <a:ext cx="11161240" cy="86409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dirty="0">
                <a:solidFill>
                  <a:schemeClr val="tx1"/>
                </a:solidFill>
              </a:rPr>
              <a:t>Shameless Self Promotion - II</a:t>
            </a:r>
            <a:endParaRPr lang="en-IN" sz="5400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C46964-BF04-2A4A-46A1-9E860A4B5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4043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Meme Creator - Funny Thanks for the attention! Any Questions? Meme ...">
            <a:extLst>
              <a:ext uri="{FF2B5EF4-FFF2-40B4-BE49-F238E27FC236}">
                <a16:creationId xmlns:a16="http://schemas.microsoft.com/office/drawing/2014/main" id="{A96C3350-FDC6-B58F-ECA1-DD5D760C12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1290" y="1294290"/>
            <a:ext cx="4269419" cy="4269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5B11FBD-C1EC-3F70-84DB-9F8293F51A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66802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82DF7D-4880-741F-789B-1FF3C0BB26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6800" y="3165763"/>
            <a:ext cx="10058400" cy="839301"/>
          </a:xfrm>
        </p:spPr>
        <p:txBody>
          <a:bodyPr/>
          <a:lstStyle/>
          <a:p>
            <a:pPr algn="ctr"/>
            <a:r>
              <a:rPr lang="en-US" dirty="0"/>
              <a:t>Thanks!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D732752-06B5-CAE6-79F8-DFAF9ABC07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6800" y="4293096"/>
            <a:ext cx="10058400" cy="1345704"/>
          </a:xfrm>
        </p:spPr>
        <p:txBody>
          <a:bodyPr>
            <a:noAutofit/>
          </a:bodyPr>
          <a:lstStyle/>
          <a:p>
            <a:pPr algn="ctr">
              <a:lnSpc>
                <a:spcPct val="115000"/>
              </a:lnSpc>
              <a:buClr>
                <a:schemeClr val="dk1"/>
              </a:buClr>
              <a:buSzPts val="1400"/>
            </a:pPr>
            <a:r>
              <a:rPr lang="en-US" b="1" dirty="0">
                <a:ea typeface="+mj-ea"/>
                <a:cs typeface="+mj-cs"/>
                <a:sym typeface="Titillium Web"/>
              </a:rPr>
              <a:t>Do you have any questions?</a:t>
            </a:r>
          </a:p>
          <a:p>
            <a:pPr algn="ctr">
              <a:lnSpc>
                <a:spcPct val="115000"/>
              </a:lnSpc>
              <a:buClr>
                <a:schemeClr val="dk1"/>
              </a:buClr>
              <a:buSzPts val="1400"/>
            </a:pPr>
            <a:r>
              <a:rPr lang="en-US" dirty="0">
                <a:ea typeface="+mj-ea"/>
                <a:cs typeface="+mj-cs"/>
                <a:sym typeface="Titillium Web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damlet@uwindsor.ca</a:t>
            </a:r>
            <a:endParaRPr lang="en-US" dirty="0">
              <a:ea typeface="+mj-ea"/>
              <a:cs typeface="+mj-cs"/>
              <a:sym typeface="Titillium Web"/>
            </a:endParaRPr>
          </a:p>
          <a:p>
            <a:pPr algn="ctr">
              <a:lnSpc>
                <a:spcPct val="115000"/>
              </a:lnSpc>
              <a:buClr>
                <a:schemeClr val="dk1"/>
              </a:buClr>
              <a:buSzPts val="1400"/>
            </a:pPr>
            <a:r>
              <a:rPr lang="en-US" dirty="0">
                <a:ea typeface="+mj-ea"/>
                <a:cs typeface="+mj-cs"/>
                <a:sym typeface="Titillium Web"/>
              </a:rPr>
              <a:t>Or Say Hi to Tanmay Damle On Teams</a:t>
            </a:r>
          </a:p>
        </p:txBody>
      </p:sp>
    </p:spTree>
    <p:extLst>
      <p:ext uri="{BB962C8B-B14F-4D97-AF65-F5344CB8AC3E}">
        <p14:creationId xmlns:p14="http://schemas.microsoft.com/office/powerpoint/2010/main" val="8276364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A0F736-17C7-E6E9-96F3-945B99440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SDLC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3434D9-9D8A-7AC4-E366-7D161E91FC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 fontAlgn="base"/>
            <a:r>
              <a:rPr lang="en-US" sz="2200" dirty="0">
                <a:latin typeface="Futura-CondensedLight"/>
              </a:rPr>
              <a:t>Find a Problem / Get a Problem</a:t>
            </a:r>
          </a:p>
          <a:p>
            <a:pPr lvl="1" fontAlgn="base"/>
            <a:r>
              <a:rPr lang="en-US" sz="2200" dirty="0">
                <a:latin typeface="Futura-CondensedLight"/>
              </a:rPr>
              <a:t>Requirement Engineering </a:t>
            </a:r>
          </a:p>
          <a:p>
            <a:pPr lvl="1" fontAlgn="base"/>
            <a:r>
              <a:rPr lang="en-US" sz="2200" b="1" dirty="0">
                <a:highlight>
                  <a:srgbClr val="000000"/>
                </a:highlight>
                <a:latin typeface="Futura-CondensedLight"/>
              </a:rPr>
              <a:t>Design &amp; Modelling </a:t>
            </a:r>
          </a:p>
          <a:p>
            <a:pPr lvl="1" fontAlgn="base"/>
            <a:r>
              <a:rPr lang="en-US" sz="2200" dirty="0">
                <a:latin typeface="Futura-CondensedLight"/>
              </a:rPr>
              <a:t>Development </a:t>
            </a:r>
          </a:p>
          <a:p>
            <a:pPr lvl="1" fontAlgn="base"/>
            <a:r>
              <a:rPr lang="en-US" sz="2200" dirty="0">
                <a:latin typeface="Futura-CondensedLight"/>
              </a:rPr>
              <a:t>Integration &amp; Test </a:t>
            </a:r>
          </a:p>
          <a:p>
            <a:pPr lvl="1" fontAlgn="base"/>
            <a:r>
              <a:rPr lang="en-US" sz="2200" dirty="0">
                <a:latin typeface="Futura-CondensedLight"/>
              </a:rPr>
              <a:t>Implementation</a:t>
            </a:r>
          </a:p>
          <a:p>
            <a:pPr lvl="1" fontAlgn="base"/>
            <a:r>
              <a:rPr lang="en-US" sz="2200" dirty="0">
                <a:latin typeface="Futura-CondensedLight"/>
              </a:rPr>
              <a:t>Operations &amp; Maintenance </a:t>
            </a:r>
          </a:p>
          <a:p>
            <a:pPr lvl="1" fontAlgn="base"/>
            <a:r>
              <a:rPr lang="en-US" sz="2200" dirty="0">
                <a:latin typeface="Futura-CondensedLight"/>
              </a:rPr>
              <a:t>Disposition </a:t>
            </a:r>
          </a:p>
          <a:p>
            <a:endParaRPr lang="en-IN" dirty="0"/>
          </a:p>
          <a:p>
            <a:endParaRPr lang="en-IN" dirty="0"/>
          </a:p>
        </p:txBody>
      </p:sp>
      <p:pic>
        <p:nvPicPr>
          <p:cNvPr id="1028" name="Picture 4" descr="What is Systems Design - Learn System Design - GeeksforGeeks">
            <a:extLst>
              <a:ext uri="{FF2B5EF4-FFF2-40B4-BE49-F238E27FC236}">
                <a16:creationId xmlns:a16="http://schemas.microsoft.com/office/drawing/2014/main" id="{96DE3C7A-81E1-E353-4621-94C4177035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2104" y="1578744"/>
            <a:ext cx="3816424" cy="3926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1D6FA2-D195-A24E-5ED2-5258F4D86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6730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D62C0-6AFA-1A11-31E2-19AD2D897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Object Oriented Design</a:t>
            </a:r>
            <a:endParaRPr lang="en-IN" dirty="0"/>
          </a:p>
        </p:txBody>
      </p:sp>
      <p:pic>
        <p:nvPicPr>
          <p:cNvPr id="5122" name="Picture 2" descr="Software Engineering | Object Oriented Design - javatpoint">
            <a:extLst>
              <a:ext uri="{FF2B5EF4-FFF2-40B4-BE49-F238E27FC236}">
                <a16:creationId xmlns:a16="http://schemas.microsoft.com/office/drawing/2014/main" id="{B1AB7C72-F878-3D3C-60FC-BE7FE4ABE9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9018" y="1916832"/>
            <a:ext cx="7033964" cy="4103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A43BDC-1016-27AB-1AC5-087CA8F66B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7159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00979B-533F-BD70-BFB9-EACFC046A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SOLID Principles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5AC585-1625-1579-8317-31D772B994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S – Single Responsibility</a:t>
            </a:r>
          </a:p>
          <a:p>
            <a:r>
              <a:rPr lang="en-US" dirty="0"/>
              <a:t>O – Open-Closed </a:t>
            </a:r>
          </a:p>
          <a:p>
            <a:r>
              <a:rPr lang="en-US" dirty="0"/>
              <a:t>L – </a:t>
            </a:r>
            <a:r>
              <a:rPr lang="en-US" dirty="0" err="1"/>
              <a:t>Liskov</a:t>
            </a:r>
            <a:r>
              <a:rPr lang="en-US" dirty="0"/>
              <a:t> Substitution</a:t>
            </a:r>
          </a:p>
          <a:p>
            <a:r>
              <a:rPr lang="en-US" dirty="0"/>
              <a:t>I – Interface Segregation</a:t>
            </a:r>
          </a:p>
          <a:p>
            <a:r>
              <a:rPr lang="en-US" dirty="0"/>
              <a:t>D – Dependency Inversion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062B2D-2D65-621F-5860-E4AC83E94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61026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6" name="Picture 4" descr="CUPID - for joyful coding - Speaker Deck">
            <a:extLst>
              <a:ext uri="{FF2B5EF4-FFF2-40B4-BE49-F238E27FC236}">
                <a16:creationId xmlns:a16="http://schemas.microsoft.com/office/drawing/2014/main" id="{AC4B2D2B-4C1B-CCFD-FA7B-965158017A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2A9469-6BA0-D832-AF3B-43B17F4E64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24769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6C237-245C-277F-0F12-7A9E79661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Design Patterns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7993C9-98CB-324B-3D22-ECB4E78DD8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See Design Patterns PPT in repo.</a:t>
            </a:r>
          </a:p>
          <a:p>
            <a:r>
              <a:rPr lang="en-US" dirty="0"/>
              <a:t>(Seminar to be held on Monday Nov 4, 2024, at 10 AM)</a:t>
            </a: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3590D9-4D65-EC6D-98E3-0976C459B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6639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10CF90-CA14-3BD8-70A9-82231DBD3C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732EE7-C047-D831-9326-AA8234162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What is System Design ?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5073F1-60A9-4A0B-A22D-96349DE61F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Software and Hardware Architecture</a:t>
            </a:r>
          </a:p>
          <a:p>
            <a:r>
              <a:rPr lang="en-US" dirty="0"/>
              <a:t>Structural and Behavioral </a:t>
            </a:r>
          </a:p>
        </p:txBody>
      </p:sp>
      <p:pic>
        <p:nvPicPr>
          <p:cNvPr id="4098" name="Picture 2" descr="Beginner's System Design Interview: Quick Tips &amp; the Detailed Process | by  Techy Times | Medium">
            <a:extLst>
              <a:ext uri="{FF2B5EF4-FFF2-40B4-BE49-F238E27FC236}">
                <a16:creationId xmlns:a16="http://schemas.microsoft.com/office/drawing/2014/main" id="{036AEA46-30D2-A160-43ED-321561AAD9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2064" y="1828800"/>
            <a:ext cx="5229225" cy="465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900B30-8E75-C69A-2C3D-235252C08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3293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8" name="Picture 4" descr="One does not simply Just do a System Design - One Does Not Simply Meme  Generator">
            <a:extLst>
              <a:ext uri="{FF2B5EF4-FFF2-40B4-BE49-F238E27FC236}">
                <a16:creationId xmlns:a16="http://schemas.microsoft.com/office/drawing/2014/main" id="{069AE20B-18A1-3BF4-CC89-D93266CA6C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0" y="1223962"/>
            <a:ext cx="5715000" cy="4410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E6964E-E17E-F7F6-E8D5-98D9A8D503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62303"/>
      </p:ext>
    </p:extLst>
  </p:cSld>
  <p:clrMapOvr>
    <a:masterClrMapping/>
  </p:clrMapOvr>
</p:sld>
</file>

<file path=ppt/theme/theme1.xml><?xml version="1.0" encoding="utf-8"?>
<a:theme xmlns:a="http://schemas.openxmlformats.org/drawingml/2006/main" name="Tech Computer 16x9">
  <a:themeElements>
    <a:clrScheme name="TechComputer">
      <a:dk1>
        <a:srgbClr val="000000"/>
      </a:dk1>
      <a:lt1>
        <a:sysClr val="window" lastClr="FFFFFF"/>
      </a:lt1>
      <a:dk2>
        <a:srgbClr val="4D4D4D"/>
      </a:dk2>
      <a:lt2>
        <a:srgbClr val="DDDDDD"/>
      </a:lt2>
      <a:accent1>
        <a:srgbClr val="92D050"/>
      </a:accent1>
      <a:accent2>
        <a:srgbClr val="F7C331"/>
      </a:accent2>
      <a:accent3>
        <a:srgbClr val="47B8C7"/>
      </a:accent3>
      <a:accent4>
        <a:srgbClr val="B074BA"/>
      </a:accent4>
      <a:accent5>
        <a:srgbClr val="F34D47"/>
      </a:accent5>
      <a:accent6>
        <a:srgbClr val="FA8F30"/>
      </a:accent6>
      <a:hlink>
        <a:srgbClr val="47B8C7"/>
      </a:hlink>
      <a:folHlink>
        <a:srgbClr val="969696"/>
      </a:folHlink>
    </a:clrScheme>
    <a:fontScheme name="Consolas-Candara">
      <a:majorFont>
        <a:latin typeface="Consolas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2901026.potx" id="{FD85E87A-7813-4F67-9E59-69B5487A1910}" vid="{BDF94C36-3ACF-4CF1-939F-F4211E6D666F}"/>
    </a:ext>
  </a:extLst>
</a:theme>
</file>

<file path=ppt/theme/theme2.xml><?xml version="1.0" encoding="utf-8"?>
<a:theme xmlns:a="http://schemas.openxmlformats.org/drawingml/2006/main" name="Office Theme">
  <a:themeElements>
    <a:clrScheme name="TechComputer">
      <a:dk1>
        <a:srgbClr val="000000"/>
      </a:dk1>
      <a:lt1>
        <a:sysClr val="window" lastClr="FFFFFF"/>
      </a:lt1>
      <a:dk2>
        <a:srgbClr val="4D4D4D"/>
      </a:dk2>
      <a:lt2>
        <a:srgbClr val="DDDDDD"/>
      </a:lt2>
      <a:accent1>
        <a:srgbClr val="92D050"/>
      </a:accent1>
      <a:accent2>
        <a:srgbClr val="F7C331"/>
      </a:accent2>
      <a:accent3>
        <a:srgbClr val="47B8C7"/>
      </a:accent3>
      <a:accent4>
        <a:srgbClr val="B074BA"/>
      </a:accent4>
      <a:accent5>
        <a:srgbClr val="F34D47"/>
      </a:accent5>
      <a:accent6>
        <a:srgbClr val="FA8F30"/>
      </a:accent6>
      <a:hlink>
        <a:srgbClr val="47B8C7"/>
      </a:hlink>
      <a:folHlink>
        <a:srgbClr val="969696"/>
      </a:folHlink>
    </a:clrScheme>
    <a:fontScheme name="Consolas-Candara">
      <a:majorFont>
        <a:latin typeface="Consolas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TechComputer">
      <a:dk1>
        <a:srgbClr val="000000"/>
      </a:dk1>
      <a:lt1>
        <a:sysClr val="window" lastClr="FFFFFF"/>
      </a:lt1>
      <a:dk2>
        <a:srgbClr val="4D4D4D"/>
      </a:dk2>
      <a:lt2>
        <a:srgbClr val="DDDDDD"/>
      </a:lt2>
      <a:accent1>
        <a:srgbClr val="92D050"/>
      </a:accent1>
      <a:accent2>
        <a:srgbClr val="F7C331"/>
      </a:accent2>
      <a:accent3>
        <a:srgbClr val="47B8C7"/>
      </a:accent3>
      <a:accent4>
        <a:srgbClr val="B074BA"/>
      </a:accent4>
      <a:accent5>
        <a:srgbClr val="F34D47"/>
      </a:accent5>
      <a:accent6>
        <a:srgbClr val="FA8F30"/>
      </a:accent6>
      <a:hlink>
        <a:srgbClr val="47B8C7"/>
      </a:hlink>
      <a:folHlink>
        <a:srgbClr val="969696"/>
      </a:folHlink>
    </a:clrScheme>
    <a:fontScheme name="Consolas-Candara">
      <a:majorFont>
        <a:latin typeface="Consolas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Business technology circuit board design presentation (widescreen)</Template>
  <TotalTime>393</TotalTime>
  <Words>323</Words>
  <Application>Microsoft Office PowerPoint</Application>
  <PresentationFormat>Widescreen</PresentationFormat>
  <Paragraphs>100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Arial</vt:lpstr>
      <vt:lpstr>Candara</vt:lpstr>
      <vt:lpstr>Consolas</vt:lpstr>
      <vt:lpstr>Futura-CondensedLight</vt:lpstr>
      <vt:lpstr>Tech Computer 16x9</vt:lpstr>
      <vt:lpstr>Low Level System Design</vt:lpstr>
      <vt:lpstr>Agenda</vt:lpstr>
      <vt:lpstr>SDLC</vt:lpstr>
      <vt:lpstr>Object Oriented Design</vt:lpstr>
      <vt:lpstr>SOLID Principles</vt:lpstr>
      <vt:lpstr>PowerPoint Presentation</vt:lpstr>
      <vt:lpstr>Design Patterns</vt:lpstr>
      <vt:lpstr>What is System Design 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High Level V/s Low Level</vt:lpstr>
      <vt:lpstr>PowerPoint Presentation</vt:lpstr>
      <vt:lpstr>PowerPoint Presentation</vt:lpstr>
      <vt:lpstr>Low Level System Design Concepts</vt:lpstr>
      <vt:lpstr>UML Diagrams</vt:lpstr>
      <vt:lpstr>UML Diagrams</vt:lpstr>
      <vt:lpstr>UML Diagrams</vt:lpstr>
      <vt:lpstr>Resources</vt:lpstr>
      <vt:lpstr>PowerPoint Presentation</vt:lpstr>
      <vt:lpstr>PowerPoint Presentation</vt:lpstr>
      <vt:lpstr>PowerPoint Presentation</vt:lpstr>
      <vt:lpstr>Thanks!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Tanmay Govind Damle</dc:creator>
  <cp:lastModifiedBy>Tanmay Govind Damle</cp:lastModifiedBy>
  <cp:revision>100</cp:revision>
  <dcterms:created xsi:type="dcterms:W3CDTF">2024-10-31T11:46:12Z</dcterms:created>
  <dcterms:modified xsi:type="dcterms:W3CDTF">2024-11-04T14:36:11Z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